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62" r:id="rId3"/>
    <p:sldId id="263" r:id="rId4"/>
    <p:sldId id="264" r:id="rId5"/>
    <p:sldId id="265" r:id="rId6"/>
    <p:sldId id="274" r:id="rId7"/>
    <p:sldId id="275" r:id="rId8"/>
    <p:sldId id="268" r:id="rId9"/>
    <p:sldId id="269" r:id="rId10"/>
    <p:sldId id="270" r:id="rId11"/>
    <p:sldId id="267" r:id="rId12"/>
    <p:sldId id="277" r:id="rId13"/>
    <p:sldId id="292" r:id="rId14"/>
    <p:sldId id="271" r:id="rId15"/>
    <p:sldId id="278" r:id="rId16"/>
    <p:sldId id="279" r:id="rId17"/>
    <p:sldId id="281" r:id="rId18"/>
    <p:sldId id="282" r:id="rId19"/>
    <p:sldId id="293" r:id="rId20"/>
    <p:sldId id="284" r:id="rId21"/>
    <p:sldId id="285" r:id="rId22"/>
    <p:sldId id="286" r:id="rId23"/>
    <p:sldId id="287" r:id="rId24"/>
    <p:sldId id="288" r:id="rId25"/>
    <p:sldId id="290" r:id="rId26"/>
    <p:sldId id="291" r:id="rId2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6">
          <p15:clr>
            <a:srgbClr val="A4A3A4"/>
          </p15:clr>
        </p15:guide>
        <p15:guide id="2" pos="4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4979"/>
    <a:srgbClr val="003257"/>
    <a:srgbClr val="0030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8" autoAdjust="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1378" y="72"/>
      </p:cViewPr>
      <p:guideLst>
        <p:guide orient="horz" pos="1806"/>
        <p:guide pos="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F3CCC-77DD-F84F-A249-CA3C5045A043}" type="datetime1">
              <a:rPr lang="it-IT" smtClean="0"/>
              <a:pPr/>
              <a:t>10/11/2023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FBF69-E6D8-384B-B1CC-31CC9EB4A4AC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148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92227-D6DC-FD45-9507-DB2BAD58473C}" type="datetime1">
              <a:rPr lang="it-IT" smtClean="0"/>
              <a:pPr/>
              <a:t>10/11/2023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986711-015B-0142-88C4-65D50E44FA77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20962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778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2197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34929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77433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6267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53749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13140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03440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14811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10410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8390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05905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7623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14593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8219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27749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52559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8230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9375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590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8859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803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8290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0354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10329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240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8563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1774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580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8374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3381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635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6006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6321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890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9643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BF249-6BAC-CD40-AAE9-334F110649E5}" type="datetimeFigureOut">
              <a:rPr lang="it-IT" smtClean="0"/>
              <a:pPr/>
              <a:t>10/11/2023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791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davide.delbimbo@edu.unifi.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320" y="-10160"/>
            <a:ext cx="9174152" cy="6858000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930" y="6352842"/>
            <a:ext cx="2545261" cy="522390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4251960" y="2932536"/>
            <a:ext cx="4292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/>
              <a:t>Parallel</a:t>
            </a:r>
            <a:r>
              <a:rPr lang="it-IT" dirty="0"/>
              <a:t> Computing</a:t>
            </a:r>
          </a:p>
          <a:p>
            <a:pPr algn="r"/>
            <a:r>
              <a:rPr lang="it-IT" dirty="0"/>
              <a:t>(Mid-Term </a:t>
            </a:r>
            <a:r>
              <a:rPr lang="it-IT" dirty="0" err="1"/>
              <a:t>Assignment</a:t>
            </a:r>
            <a:r>
              <a:rPr lang="it-IT" dirty="0"/>
              <a:t>) 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5577038" y="4590468"/>
            <a:ext cx="29674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600" b="1" dirty="0">
                <a:latin typeface=""/>
              </a:rPr>
              <a:t>Davide Del Bimbo</a:t>
            </a:r>
          </a:p>
          <a:p>
            <a:pPr algn="r"/>
            <a:r>
              <a:rPr lang="it-IT" sz="1400" dirty="0"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davide.delbimbo@edu.unifi.it</a:t>
            </a:r>
            <a:endParaRPr lang="it-IT" sz="1400" dirty="0">
              <a:latin typeface="Consolas" panose="020B0609020204030204" pitchFamily="49" charset="0"/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6713897" y="6479443"/>
            <a:ext cx="1195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"/>
              </a:rPr>
              <a:t>09/11/2023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4132793" y="1855318"/>
            <a:ext cx="44117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3200" b="1" dirty="0">
                <a:solidFill>
                  <a:schemeClr val="accent1">
                    <a:lumMod val="75000"/>
                  </a:schemeClr>
                </a:solidFill>
                <a:latin typeface=""/>
              </a:rPr>
              <a:t>K-</a:t>
            </a:r>
            <a:r>
              <a:rPr lang="it-IT" sz="3200" b="1" dirty="0" err="1">
                <a:solidFill>
                  <a:schemeClr val="accent1">
                    <a:lumMod val="75000"/>
                  </a:schemeClr>
                </a:solidFill>
                <a:latin typeface=""/>
              </a:rPr>
              <a:t>Means</a:t>
            </a:r>
            <a:r>
              <a:rPr lang="it-IT" sz="3200" b="1" dirty="0">
                <a:solidFill>
                  <a:schemeClr val="accent1">
                    <a:lumMod val="75000"/>
                  </a:schemeClr>
                </a:solidFill>
                <a:latin typeface=""/>
              </a:rPr>
              <a:t> Clustering with Open-MP</a:t>
            </a:r>
          </a:p>
        </p:txBody>
      </p:sp>
    </p:spTree>
    <p:extLst>
      <p:ext uri="{BB962C8B-B14F-4D97-AF65-F5344CB8AC3E}">
        <p14:creationId xmlns:p14="http://schemas.microsoft.com/office/powerpoint/2010/main" val="3311714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8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6AEE676-3A4D-4A17-9EAD-D9B9056045DE}"/>
              </a:ext>
            </a:extLst>
          </p:cNvPr>
          <p:cNvSpPr txBox="1"/>
          <p:nvPr/>
        </p:nvSpPr>
        <p:spPr>
          <a:xfrm>
            <a:off x="555366" y="1536174"/>
            <a:ext cx="805993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0" i="0" dirty="0" err="1">
                <a:effectLst/>
                <a:latin typeface="Consolas" panose="020B0609020204030204" pitchFamily="49" charset="0"/>
              </a:rPr>
              <a:t>KMeans</a:t>
            </a:r>
            <a:r>
              <a:rPr lang="en-US" sz="2000" b="0" i="0" dirty="0">
                <a:effectLst/>
              </a:rPr>
              <a:t>: class representing K-Means algorithm.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Instantiates </a:t>
            </a:r>
            <a:r>
              <a:rPr lang="en-US" sz="2000" dirty="0">
                <a:latin typeface="Consolas" panose="020B0609020204030204" pitchFamily="49" charset="0"/>
              </a:rPr>
              <a:t>N</a:t>
            </a:r>
            <a:r>
              <a:rPr lang="en-US" sz="2000" dirty="0"/>
              <a:t> data points randomly or from an input dataset.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Instantiates K clusters from distinct random data points.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Runs </a:t>
            </a:r>
            <a:r>
              <a:rPr lang="en-US" sz="2000" dirty="0" err="1">
                <a:latin typeface="Consolas" panose="020B0609020204030204" pitchFamily="49" charset="0"/>
              </a:rPr>
              <a:t>KMeansIteration</a:t>
            </a:r>
            <a:r>
              <a:rPr lang="en-US" sz="2000" dirty="0"/>
              <a:t> method until the convergence criterion is met.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Provides a results plotting and a GIF animation of the execution.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Saves the execution time of results to a file.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Consolas" panose="020B0609020204030204" pitchFamily="49" charset="0"/>
              </a:rPr>
              <a:t>KMeansIteration</a:t>
            </a:r>
            <a:r>
              <a:rPr lang="en-US" sz="2000" b="0" i="0" dirty="0">
                <a:effectLst/>
              </a:rPr>
              <a:t>: method r</a:t>
            </a:r>
            <a:r>
              <a:rPr lang="it-IT" sz="2000" b="0" i="0" u="none" strike="noStrike" baseline="0" dirty="0" err="1"/>
              <a:t>epresenting</a:t>
            </a:r>
            <a:r>
              <a:rPr lang="it-IT" sz="2000" b="0" i="0" u="none" strike="noStrike" baseline="0" dirty="0"/>
              <a:t> a single </a:t>
            </a:r>
            <a:r>
              <a:rPr lang="it-IT" sz="2000" b="0" i="0" u="none" strike="noStrike" baseline="0" dirty="0" err="1"/>
              <a:t>iteration</a:t>
            </a:r>
            <a:r>
              <a:rPr lang="it-IT" sz="2000" b="0" i="0" u="none" strike="noStrike" baseline="0" dirty="0"/>
              <a:t> of K-</a:t>
            </a:r>
            <a:r>
              <a:rPr lang="it-IT" sz="2000" b="0" i="0" u="none" strike="noStrike" baseline="0" dirty="0" err="1"/>
              <a:t>Means</a:t>
            </a:r>
            <a:r>
              <a:rPr lang="it-IT" sz="2000" b="0" i="0" u="none" strike="noStrike" baseline="0" dirty="0"/>
              <a:t> </a:t>
            </a:r>
            <a:r>
              <a:rPr lang="it-IT" sz="2000" b="0" i="0" u="none" strike="noStrike" baseline="0" dirty="0" err="1"/>
              <a:t>algorithm</a:t>
            </a:r>
            <a:r>
              <a:rPr lang="it-IT" sz="2000" b="0" i="0" u="none" strike="noStrike" baseline="0" dirty="0"/>
              <a:t>.</a:t>
            </a:r>
            <a:endParaRPr lang="en-US" sz="2000" b="0" i="0" u="none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2979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9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229F0A-C3CB-4195-9506-1DEFB4E632ED}"/>
              </a:ext>
            </a:extLst>
          </p:cNvPr>
          <p:cNvSpPr txBox="1"/>
          <p:nvPr/>
        </p:nvSpPr>
        <p:spPr>
          <a:xfrm>
            <a:off x="648253" y="2512377"/>
            <a:ext cx="76467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4E1FE3F-2AEA-4F16-9473-13A007C68041}"/>
              </a:ext>
            </a:extLst>
          </p:cNvPr>
          <p:cNvSpPr txBox="1"/>
          <p:nvPr/>
        </p:nvSpPr>
        <p:spPr>
          <a:xfrm>
            <a:off x="761953" y="956846"/>
            <a:ext cx="764676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std::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&gt;(dimensions,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Assign the point to the closest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380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9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229F0A-C3CB-4195-9506-1DEFB4E632ED}"/>
              </a:ext>
            </a:extLst>
          </p:cNvPr>
          <p:cNvSpPr txBox="1"/>
          <p:nvPr/>
        </p:nvSpPr>
        <p:spPr>
          <a:xfrm>
            <a:off x="648253" y="2512377"/>
            <a:ext cx="76467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4E1FE3F-2AEA-4F16-9473-13A007C68041}"/>
              </a:ext>
            </a:extLst>
          </p:cNvPr>
          <p:cNvSpPr txBox="1"/>
          <p:nvPr/>
        </p:nvSpPr>
        <p:spPr>
          <a:xfrm>
            <a:off x="761953" y="956846"/>
            <a:ext cx="764676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std::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&gt;(dimensions,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Assign the point to the closest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7365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9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229F0A-C3CB-4195-9506-1DEFB4E632ED}"/>
              </a:ext>
            </a:extLst>
          </p:cNvPr>
          <p:cNvSpPr txBox="1"/>
          <p:nvPr/>
        </p:nvSpPr>
        <p:spPr>
          <a:xfrm>
            <a:off x="648253" y="2512377"/>
            <a:ext cx="76467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4E1FE3F-2AEA-4F16-9473-13A007C68041}"/>
              </a:ext>
            </a:extLst>
          </p:cNvPr>
          <p:cNvSpPr txBox="1"/>
          <p:nvPr/>
        </p:nvSpPr>
        <p:spPr>
          <a:xfrm>
            <a:off x="761953" y="956846"/>
            <a:ext cx="764676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std::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&gt;(dimensions,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(K,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Assign the point to the closest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3D373C4-B65D-450E-A75C-5B926B78B9B3}"/>
              </a:ext>
            </a:extLst>
          </p:cNvPr>
          <p:cNvSpPr txBox="1"/>
          <p:nvPr/>
        </p:nvSpPr>
        <p:spPr>
          <a:xfrm>
            <a:off x="231455" y="3581375"/>
            <a:ext cx="8707758" cy="156966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sqrt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0173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455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10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229F0A-C3CB-4195-9506-1DEFB4E632ED}"/>
              </a:ext>
            </a:extLst>
          </p:cNvPr>
          <p:cNvSpPr txBox="1"/>
          <p:nvPr/>
        </p:nvSpPr>
        <p:spPr>
          <a:xfrm>
            <a:off x="648253" y="2512377"/>
            <a:ext cx="76467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4E1FE3F-2AEA-4F16-9473-13A007C68041}"/>
              </a:ext>
            </a:extLst>
          </p:cNvPr>
          <p:cNvSpPr txBox="1"/>
          <p:nvPr/>
        </p:nvSpPr>
        <p:spPr>
          <a:xfrm>
            <a:off x="748618" y="1958379"/>
            <a:ext cx="764676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Update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Temporary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variable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for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previous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coordinate.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tmpCoordinate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Update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of the cluster.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    // Save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previous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coordinate.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tmpCoordinate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    // Check for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convergence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(i.e.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the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position in a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dimension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).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fabs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tmpCoordinate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EPSILON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729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Parallel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implementation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11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Parallel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F6AEE676-3A4D-4A17-9EAD-D9B9056045DE}"/>
                  </a:ext>
                </a:extLst>
              </p:cNvPr>
              <p:cNvSpPr txBox="1"/>
              <p:nvPr/>
            </p:nvSpPr>
            <p:spPr>
              <a:xfrm>
                <a:off x="555366" y="2019062"/>
                <a:ext cx="8059937" cy="3323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Uses the </a:t>
                </a:r>
                <a:r>
                  <a:rPr lang="en-US" sz="2000" dirty="0" err="1"/>
                  <a:t>SoA</a:t>
                </a:r>
                <a:r>
                  <a:rPr lang="en-US" sz="2000" dirty="0"/>
                  <a:t> (Structure of Arrays) architecture.</a:t>
                </a:r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/>
                  <a:t>Uses linearized vectors</a:t>
                </a:r>
                <a:r>
                  <a:rPr lang="en-US" sz="2000" b="0" i="0" u="none" strike="noStrike" dirty="0"/>
                  <a:t> to represent multidimensional matrices.</a:t>
                </a:r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baseline="0" dirty="0"/>
                  <a:t>Uses OpenMP</a:t>
                </a:r>
                <a:r>
                  <a:rPr lang="en-US" sz="2000" dirty="0"/>
                  <a:t> pragmas to enable multithreading and parallelized code:</a:t>
                </a:r>
              </a:p>
              <a:p>
                <a:pPr marL="914400" lvl="1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Parallelization of the first loop, as it requires high cost for large datasets (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).</a:t>
                </a:r>
              </a:p>
              <a:p>
                <a:pPr marL="914400" lvl="1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No parallelization of the second loop, since it has a small cost for </a:t>
                </a:r>
                <a:r>
                  <a:rPr lang="en-US" sz="2000" dirty="0" err="1"/>
                  <a:t>tipical</a:t>
                </a:r>
                <a:r>
                  <a:rPr lang="en-US" sz="2000" dirty="0"/>
                  <a:t> values of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sz="2000" dirty="0"/>
                  <a:t> (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). It may result in overhead costs.</a:t>
                </a:r>
              </a:p>
              <a:p>
                <a:pPr marL="914400" lvl="1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Vectorization of distance calculation to enable SIMD processing.</a:t>
                </a:r>
                <a:endParaRPr lang="en-US" sz="2000" b="0" i="0" u="none" strike="noStrike" baseline="0" dirty="0"/>
              </a:p>
            </p:txBody>
          </p:sp>
        </mc:Choice>
        <mc:Fallback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F6AEE676-3A4D-4A17-9EAD-D9B9056045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366" y="2019062"/>
                <a:ext cx="8059937" cy="3323987"/>
              </a:xfrm>
              <a:prstGeom prst="rect">
                <a:avLst/>
              </a:prstGeom>
              <a:blipFill>
                <a:blip r:embed="rId4"/>
                <a:stretch>
                  <a:fillRect l="-681" t="-917" b="-256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9851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12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019F25A-189B-4E4E-BCF0-0BE0E0331040}"/>
              </a:ext>
            </a:extLst>
          </p:cNvPr>
          <p:cNvSpPr txBox="1"/>
          <p:nvPr/>
        </p:nvSpPr>
        <p:spPr>
          <a:xfrm>
            <a:off x="1319370" y="1173549"/>
            <a:ext cx="69356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 Points in multidimensional space using </a:t>
            </a:r>
            <a:r>
              <a:rPr 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SoA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architecture.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67F99"/>
                </a:solidFill>
                <a:latin typeface="Consolas" panose="020B0609020204030204" pitchFamily="49" charset="0"/>
              </a:rPr>
              <a:t>Points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size;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Number of points.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coordinates;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of coordinates of all dimensions.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1200" dirty="0" err="1">
                <a:solidFill>
                  <a:srgbClr val="222222"/>
                </a:solidFill>
                <a:latin typeface="Consolas" panose="020B0609020204030204" pitchFamily="49" charset="0"/>
              </a:rPr>
              <a:t>pointsIds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of points identifiers.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1200" dirty="0" err="1">
                <a:solidFill>
                  <a:srgbClr val="222222"/>
                </a:solidFill>
                <a:latin typeface="Consolas" panose="020B0609020204030204" pitchFamily="49" charset="0"/>
              </a:rPr>
              <a:t>clustersIds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of clusters identifiers to which the points belong.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795E26"/>
                </a:solidFill>
                <a:latin typeface="Consolas" panose="020B0609020204030204" pitchFamily="49" charset="0"/>
              </a:rPr>
              <a:t>Points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1080"/>
                </a:solidFill>
                <a:latin typeface="Consolas" panose="020B0609020204030204" pitchFamily="49" charset="0"/>
              </a:rPr>
              <a:t>size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double*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1080"/>
                </a:solidFill>
                <a:latin typeface="Consolas" panose="020B0609020204030204" pitchFamily="49" charset="0"/>
              </a:rPr>
              <a:t>coordinates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int*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pointsIds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int*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clustersIds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sz="1200" dirty="0">
                <a:solidFill>
                  <a:srgbClr val="795E26"/>
                </a:solidFill>
                <a:latin typeface="Consolas" panose="020B0609020204030204" pitchFamily="49" charset="0"/>
              </a:rPr>
              <a:t>~Points</a:t>
            </a:r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();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222222"/>
                </a:solidFill>
                <a:latin typeface="Consolas" panose="020B0609020204030204" pitchFamily="49" charset="0"/>
              </a:rPr>
              <a:t>};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DCC5533-0FA9-4C71-9EA5-D804A1C07EB0}"/>
              </a:ext>
            </a:extLst>
          </p:cNvPr>
          <p:cNvSpPr txBox="1"/>
          <p:nvPr/>
        </p:nvSpPr>
        <p:spPr>
          <a:xfrm>
            <a:off x="1319370" y="3973359"/>
            <a:ext cx="653192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Centroids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in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multidimensional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space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using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SoA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architecture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Centroids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size; 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number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of clusters.</a:t>
            </a:r>
            <a:b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it-IT" sz="1200" dirty="0" err="1">
                <a:solidFill>
                  <a:srgbClr val="222222"/>
                </a:solidFill>
                <a:latin typeface="Consolas" panose="020B0609020204030204" pitchFamily="49" charset="0"/>
              </a:rPr>
              <a:t>coordinates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for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coordinates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of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all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dimensions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it-IT" sz="1200" dirty="0" err="1">
                <a:solidFill>
                  <a:srgbClr val="222222"/>
                </a:solidFill>
                <a:latin typeface="Consolas" panose="020B0609020204030204" pitchFamily="49" charset="0"/>
              </a:rPr>
              <a:t>clustersIds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Array for clusters </a:t>
            </a:r>
            <a:r>
              <a:rPr lang="it-I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identifiers</a:t>
            </a:r>
            <a:r>
              <a:rPr lang="it-IT" sz="12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Centroids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001080"/>
                </a:solidFill>
                <a:latin typeface="Consolas" panose="020B0609020204030204" pitchFamily="49" charset="0"/>
              </a:rPr>
              <a:t>size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double*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coordinates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clustersIds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>
                <a:solidFill>
                  <a:srgbClr val="795E26"/>
                </a:solidFill>
                <a:latin typeface="Consolas" panose="020B0609020204030204" pitchFamily="49" charset="0"/>
              </a:rPr>
              <a:t>~</a:t>
            </a:r>
            <a:r>
              <a:rPr lang="it-IT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Centroids</a:t>
            </a:r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();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222222"/>
                </a:solidFill>
                <a:latin typeface="Consolas" panose="020B0609020204030204" pitchFamily="49" charset="0"/>
              </a:rPr>
              <a:t>};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879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C7883AB-F8B8-48CC-99B1-F4B4ECB5409F}"/>
              </a:ext>
            </a:extLst>
          </p:cNvPr>
          <p:cNvSpPr txBox="1"/>
          <p:nvPr/>
        </p:nvSpPr>
        <p:spPr>
          <a:xfrm>
            <a:off x="798395" y="640695"/>
            <a:ext cx="7768898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Sum of coordinates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Number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parallel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schedule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\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shared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Update the identifier of the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points.clustersIds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13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5358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C7883AB-F8B8-48CC-99B1-F4B4ECB5409F}"/>
              </a:ext>
            </a:extLst>
          </p:cNvPr>
          <p:cNvSpPr txBox="1"/>
          <p:nvPr/>
        </p:nvSpPr>
        <p:spPr>
          <a:xfrm>
            <a:off x="798395" y="640695"/>
            <a:ext cx="7768898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Sum of coordinates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Number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parallel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schedule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\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shared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Update the identifier of the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points.clustersIds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13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33725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9C7883AB-F8B8-48CC-99B1-F4B4ECB5409F}"/>
              </a:ext>
            </a:extLst>
          </p:cNvPr>
          <p:cNvSpPr txBox="1"/>
          <p:nvPr/>
        </p:nvSpPr>
        <p:spPr>
          <a:xfrm>
            <a:off x="798395" y="640695"/>
            <a:ext cx="7768898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Variables for the mean of the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Sum of coordinates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[K]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Number of points in each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Convergence flag. Assume convergence at the beginning.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Assign each point to the closest centroid.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parallel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schedule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\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shared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points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centroids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converged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 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DBL_MAX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795E2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distance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minDist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   // Update the identifier of the cluster.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points.clustersIds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clustersSum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atomic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clustersSize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minClusterId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13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D3A4D95-0AD4-4FB3-9C70-C948E5743A3D}"/>
              </a:ext>
            </a:extLst>
          </p:cNvPr>
          <p:cNvSpPr txBox="1"/>
          <p:nvPr/>
        </p:nvSpPr>
        <p:spPr>
          <a:xfrm>
            <a:off x="231455" y="3622939"/>
            <a:ext cx="8707758" cy="193899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centroidId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omp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simd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reduction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(+:</a:t>
            </a:r>
            <a:r>
              <a:rPr lang="it-IT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dimensions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centroids.coordinates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centroidId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])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centroids.coordinates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centroidId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points.coordinates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]);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sqrt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1290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Introduction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1032146" y="2259231"/>
            <a:ext cx="710637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K-Means is a clustering algorithm.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Unsupervised learning technique.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Identify patterns in data and divide it into </a:t>
            </a:r>
            <a:r>
              <a:rPr lang="en-US" sz="2000" b="1" dirty="0"/>
              <a:t>groups</a:t>
            </a:r>
            <a:r>
              <a:rPr lang="en-US" sz="2000" dirty="0"/>
              <a:t> or </a:t>
            </a:r>
            <a:r>
              <a:rPr lang="en-US" sz="2000" b="1" dirty="0"/>
              <a:t>clusters</a:t>
            </a:r>
            <a:r>
              <a:rPr lang="en-US" sz="2000" dirty="0"/>
              <a:t>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Assign each data point to one cluster:</a:t>
            </a:r>
          </a:p>
          <a:p>
            <a:pPr marL="914400" lvl="3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Data within the same cluster are similar.</a:t>
            </a:r>
          </a:p>
          <a:p>
            <a:pPr marL="914400" lvl="3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Data within different clusters are dissimilar.</a:t>
            </a:r>
            <a:endParaRPr lang="it-IT" sz="2000" dirty="0"/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Introduction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9964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Correctness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14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Correctness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4EA460C-8863-48F2-8DA0-588A45B46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2494" y="1878188"/>
            <a:ext cx="4128855" cy="371597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69B7EA4-240C-4139-8389-8B7B743D9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088" y="1881168"/>
            <a:ext cx="4128855" cy="371597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EB53730E-ED77-4B7E-B3B9-817D6377FE0F}"/>
                  </a:ext>
                </a:extLst>
              </p:cNvPr>
              <p:cNvSpPr txBox="1"/>
              <p:nvPr/>
            </p:nvSpPr>
            <p:spPr>
              <a:xfrm>
                <a:off x="4842494" y="5525353"/>
                <a:ext cx="405968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200" dirty="0">
                    <a:latin typeface="Arial"/>
                    <a:cs typeface="Arial"/>
                  </a:rPr>
                  <a:t>Animation of parallel execution with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6</m:t>
                    </m:r>
                  </m:oMath>
                </a14:m>
                <a:r>
                  <a:rPr lang="en-US" sz="1200" dirty="0">
                    <a:latin typeface="Arial"/>
                    <a:cs typeface="Arial"/>
                  </a:rPr>
                  <a:t> threads of the K-Means algorithm on a dataset of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10</m:t>
                    </m:r>
                    <m:r>
                      <a:rPr lang="it-IT" sz="1200" b="0" i="1" dirty="0" smtClean="0">
                        <a:latin typeface="Cambria Math" panose="02040503050406030204" pitchFamily="18" charset="0"/>
                        <a:cs typeface="Arial"/>
                      </a:rPr>
                      <m:t>0.</m:t>
                    </m:r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000</m:t>
                    </m:r>
                  </m:oMath>
                </a14:m>
                <a:r>
                  <a:rPr lang="en-US" sz="1200" dirty="0">
                    <a:latin typeface="Arial"/>
                    <a:cs typeface="Arial"/>
                  </a:rPr>
                  <a:t> two-dimensional data points, organized in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10</m:t>
                    </m:r>
                  </m:oMath>
                </a14:m>
                <a:r>
                  <a:rPr lang="en-US" sz="1200" dirty="0">
                    <a:latin typeface="Arial"/>
                    <a:cs typeface="Arial"/>
                  </a:rPr>
                  <a:t> clusters. The total execution time was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1.34</m:t>
                    </m:r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𝑠</m:t>
                    </m:r>
                  </m:oMath>
                </a14:m>
                <a:r>
                  <a:rPr lang="en-US" sz="1200" dirty="0">
                    <a:latin typeface="Arial"/>
                    <a:cs typeface="Arial"/>
                  </a:rPr>
                  <a:t>.</a:t>
                </a:r>
                <a:endParaRPr lang="it-IT" sz="1400" dirty="0"/>
              </a:p>
            </p:txBody>
          </p:sp>
        </mc:Choice>
        <mc:Fallback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EB53730E-ED77-4B7E-B3B9-817D6377F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2494" y="5525353"/>
                <a:ext cx="4059683" cy="830997"/>
              </a:xfrm>
              <a:prstGeom prst="rect">
                <a:avLst/>
              </a:prstGeom>
              <a:blipFill>
                <a:blip r:embed="rId6"/>
                <a:stretch>
                  <a:fillRect t="-730" r="-150" b="-36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BB757631-08F4-4265-98DB-8F44BC5BB205}"/>
                  </a:ext>
                </a:extLst>
              </p:cNvPr>
              <p:cNvSpPr txBox="1"/>
              <p:nvPr/>
            </p:nvSpPr>
            <p:spPr>
              <a:xfrm>
                <a:off x="280088" y="5525353"/>
                <a:ext cx="405968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Animation of sequential execution of the K-Means algorithm on a dataset of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</m:t>
                    </m:r>
                    <m:r>
                      <a:rPr lang="it-IT" sz="1200" b="0" i="1" dirty="0" smtClean="0">
                        <a:latin typeface="Cambria Math" panose="02040503050406030204" pitchFamily="18" charset="0"/>
                        <a:cs typeface="Arial"/>
                      </a:rPr>
                      <m:t>0</m:t>
                    </m:r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0</m:t>
                    </m:r>
                    <m:r>
                      <a:rPr lang="it-IT" sz="1200" b="0" i="1" dirty="0" smtClean="0">
                        <a:latin typeface="Cambria Math" panose="02040503050406030204" pitchFamily="18" charset="0"/>
                        <a:cs typeface="Arial"/>
                      </a:rPr>
                      <m:t>.</m:t>
                    </m:r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000</m:t>
                    </m:r>
                  </m:oMath>
                </a14:m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 two-dimensional data points, organized in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10</m:t>
                    </m:r>
                  </m:oMath>
                </a14:m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 clusters. The execution time was </a:t>
                </a: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  <a:cs typeface="Arial"/>
                      </a:rPr>
                      <m:t>5</m:t>
                    </m:r>
                    <m:r>
                      <a:rPr lang="it-IT" sz="1200" b="0" i="1" dirty="0" smtClean="0">
                        <a:latin typeface="Cambria Math" panose="02040503050406030204" pitchFamily="18" charset="0"/>
                        <a:cs typeface="Arial"/>
                      </a:rPr>
                      <m:t>.52</m:t>
                    </m:r>
                    <m:r>
                      <a:rPr lang="en-US" sz="1200" i="1" dirty="0">
                        <a:latin typeface="Cambria Math" panose="02040503050406030204" pitchFamily="18" charset="0"/>
                        <a:cs typeface="Arial"/>
                      </a:rPr>
                      <m:t>𝑠</m:t>
                    </m:r>
                  </m:oMath>
                </a14:m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  <a:endParaRPr lang="it-IT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BB757631-08F4-4265-98DB-8F44BC5BB2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088" y="5525353"/>
                <a:ext cx="4059683" cy="830997"/>
              </a:xfrm>
              <a:prstGeom prst="rect">
                <a:avLst/>
              </a:prstGeom>
              <a:blipFill>
                <a:blip r:embed="rId7"/>
                <a:stretch>
                  <a:fillRect l="-150" t="-730" b="-36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4916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15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7DC63684-74D2-496A-9588-5C4487306240}"/>
                  </a:ext>
                </a:extLst>
              </p:cNvPr>
              <p:cNvSpPr txBox="1"/>
              <p:nvPr/>
            </p:nvSpPr>
            <p:spPr>
              <a:xfrm>
                <a:off x="555366" y="2019062"/>
                <a:ext cx="8059937" cy="34778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Analysis of speedup as the number of data points, number of clusters and data point dimensions change:</a:t>
                </a:r>
              </a:p>
              <a:p>
                <a:pPr marL="914400" lvl="1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dirty="0"/>
                  <a:t>Dataset of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1.000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10.000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100.000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1.000.000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10.000.000</m:t>
                    </m:r>
                  </m:oMath>
                </a14:m>
                <a:r>
                  <a:rPr lang="en-US" sz="2000" dirty="0"/>
                  <a:t> two-dimensional data points, organized in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sz="2000" dirty="0"/>
                  <a:t> clusters.</a:t>
                </a:r>
              </a:p>
              <a:p>
                <a:pPr marL="914400" lvl="1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dirty="0"/>
                  <a:t>Dataset of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10.000</m:t>
                    </m:r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two-dimensional data points, organized in </a:t>
                </a:r>
                <a14:m>
                  <m:oMath xmlns:m="http://schemas.openxmlformats.org/officeDocument/2006/math"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50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r>
                  <a:rPr lang="en-US" sz="2000" dirty="0"/>
                  <a:t> clusters.</a:t>
                </a:r>
              </a:p>
              <a:p>
                <a:pPr marL="914400" lvl="1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dirty="0"/>
                  <a:t>Dataset of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10.000</m:t>
                    </m:r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data points with </a:t>
                </a:r>
                <a14:m>
                  <m:oMath xmlns:m="http://schemas.openxmlformats.org/officeDocument/2006/math">
                    <m:r>
                      <a:rPr lang="it-IT" sz="2000" i="1" dirty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it-IT" sz="2000" i="1" dirty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it-IT" sz="2000" b="0" i="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it-IT" sz="2000" dirty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000" dirty="0"/>
                  <a:t> dimensions, organized in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sz="2000" dirty="0"/>
                  <a:t> clusters.</a:t>
                </a:r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Comparison of </a:t>
                </a:r>
                <a:r>
                  <a:rPr lang="en-US" sz="2000" dirty="0" err="1"/>
                  <a:t>AoS</a:t>
                </a:r>
                <a:r>
                  <a:rPr lang="en-US" sz="2000" dirty="0"/>
                  <a:t> and </a:t>
                </a:r>
                <a:r>
                  <a:rPr lang="en-US" sz="2000" dirty="0" err="1"/>
                  <a:t>SoA</a:t>
                </a:r>
                <a:r>
                  <a:rPr lang="en-US" sz="2000" dirty="0"/>
                  <a:t> architectures.</a:t>
                </a:r>
                <a:endParaRPr lang="en-US" sz="2000" b="0" i="0" u="none" strike="noStrike" baseline="0" dirty="0"/>
              </a:p>
            </p:txBody>
          </p:sp>
        </mc:Choice>
        <mc:Fallback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7DC63684-74D2-496A-9588-5C44873062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366" y="2019062"/>
                <a:ext cx="8059937" cy="3477875"/>
              </a:xfrm>
              <a:prstGeom prst="rect">
                <a:avLst/>
              </a:prstGeom>
              <a:blipFill>
                <a:blip r:embed="rId4"/>
                <a:stretch>
                  <a:fillRect l="-681" t="-876" b="-210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1636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16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1267222"/>
            <a:ext cx="5245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Speed as the number of points changes:</a:t>
            </a:r>
            <a:endParaRPr lang="en-US" sz="2000" b="0" i="0" u="none" strike="noStrike" baseline="0" dirty="0"/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1329D9E3-24E2-442E-994D-F0D35112D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7526004"/>
              </p:ext>
            </p:extLst>
          </p:nvPr>
        </p:nvGraphicFramePr>
        <p:xfrm>
          <a:off x="1422000" y="1791692"/>
          <a:ext cx="6300000" cy="1728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2631461704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73985366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592694748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009461250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942867455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841124003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140689393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8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09163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1301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115710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861069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1.000.000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193052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10.000.000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1" dirty="0"/>
                        <a:t>5,48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315381"/>
                  </a:ext>
                </a:extLst>
              </a:tr>
            </a:tbl>
          </a:graphicData>
        </a:graphic>
      </p:graphicFrame>
      <p:pic>
        <p:nvPicPr>
          <p:cNvPr id="6" name="Immagine 5">
            <a:extLst>
              <a:ext uri="{FF2B5EF4-FFF2-40B4-BE49-F238E27FC236}">
                <a16:creationId xmlns:a16="http://schemas.microsoft.com/office/drawing/2014/main" id="{D09CEA38-43FA-458A-9943-0BBBA75DD1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4267" y="3579560"/>
            <a:ext cx="4102135" cy="307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765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FC684C2-5846-438F-8045-B9FDFD8DF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4268" y="3579561"/>
            <a:ext cx="4102134" cy="3076600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17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1267222"/>
            <a:ext cx="5245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Speed as the number of clusters changes:</a:t>
            </a:r>
            <a:endParaRPr lang="en-US" sz="2000" b="0" i="0" u="none" strike="noStrike" baseline="0" dirty="0"/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1329D9E3-24E2-442E-994D-F0D35112D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022707"/>
              </p:ext>
            </p:extLst>
          </p:nvPr>
        </p:nvGraphicFramePr>
        <p:xfrm>
          <a:off x="1422000" y="1791692"/>
          <a:ext cx="6300000" cy="1728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2631461704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73985366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592694748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009461250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942867455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841124003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140689393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8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09163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0,92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0,96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0,93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1301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115710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861069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6,28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6,49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193052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1" dirty="0"/>
                        <a:t>6,52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315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21341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82CD4E67-387B-4ED5-8B18-6782A4AF95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25" r="7912"/>
          <a:stretch/>
        </p:blipFill>
        <p:spPr>
          <a:xfrm>
            <a:off x="968964" y="3591854"/>
            <a:ext cx="3542716" cy="3076600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18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1267222"/>
            <a:ext cx="5245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Speed as the dimensions changes:</a:t>
            </a:r>
            <a:endParaRPr lang="en-US" sz="2000" b="0" i="0" u="none" strike="noStrike" baseline="0" dirty="0"/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1329D9E3-24E2-442E-994D-F0D35112D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544904"/>
              </p:ext>
            </p:extLst>
          </p:nvPr>
        </p:nvGraphicFramePr>
        <p:xfrm>
          <a:off x="1422000" y="1791692"/>
          <a:ext cx="6300000" cy="1728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2631461704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73985366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592694748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009461250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942867455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841124003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140689393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6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8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12 </a:t>
                      </a:r>
                      <a:r>
                        <a:rPr lang="it-IT" sz="1200" dirty="0" err="1"/>
                        <a:t>Threads</a:t>
                      </a:r>
                      <a:endParaRPr lang="it-IT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09163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1" dirty="0"/>
                        <a:t>5,11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1301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5,02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115710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861069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193052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1,69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2,87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3,45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/>
                        <a:t>4,23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dirty="0"/>
                        <a:t>4,55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315381"/>
                  </a:ext>
                </a:extLst>
              </a:tr>
            </a:tbl>
          </a:graphicData>
        </a:graphic>
      </p:graphicFrame>
      <p:pic>
        <p:nvPicPr>
          <p:cNvPr id="6" name="Immagine 5">
            <a:extLst>
              <a:ext uri="{FF2B5EF4-FFF2-40B4-BE49-F238E27FC236}">
                <a16:creationId xmlns:a16="http://schemas.microsoft.com/office/drawing/2014/main" id="{87B4FAE8-2652-4434-AC74-3144BF7ED6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912"/>
          <a:stretch/>
        </p:blipFill>
        <p:spPr>
          <a:xfrm>
            <a:off x="4436796" y="3590454"/>
            <a:ext cx="3738240" cy="30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951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19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1267222"/>
            <a:ext cx="5245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 err="1"/>
              <a:t>AoS</a:t>
            </a:r>
            <a:r>
              <a:rPr lang="en-US" sz="2000" b="0" i="0" u="none" strike="noStrike" baseline="0" dirty="0"/>
              <a:t> vs </a:t>
            </a:r>
            <a:r>
              <a:rPr lang="en-US" sz="2000" b="0" i="0" u="none" strike="noStrike" baseline="0" dirty="0" err="1"/>
              <a:t>SoA</a:t>
            </a:r>
            <a:r>
              <a:rPr lang="en-US" sz="2000" b="0" i="0" u="none" strike="noStrike" baseline="0" dirty="0"/>
              <a:t>: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A69E488-F429-4AED-B488-828963BFD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978" y="1759446"/>
            <a:ext cx="5674044" cy="425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0057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Conclusions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3369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20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Performance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C63684-74D2-496A-9588-5C4487306240}"/>
              </a:ext>
            </a:extLst>
          </p:cNvPr>
          <p:cNvSpPr txBox="1"/>
          <p:nvPr/>
        </p:nvSpPr>
        <p:spPr>
          <a:xfrm>
            <a:off x="555366" y="2019062"/>
            <a:ext cx="805993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Parallel code results in higher performance than sequential code.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000" dirty="0" err="1"/>
              <a:t>OpenMP</a:t>
            </a:r>
            <a:r>
              <a:rPr lang="it-IT" sz="2000" dirty="0"/>
              <a:t> </a:t>
            </a:r>
            <a:r>
              <a:rPr lang="it-IT" sz="2000" dirty="0" err="1"/>
              <a:t>parallelization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particularly</a:t>
            </a:r>
            <a:r>
              <a:rPr lang="it-IT" sz="2000" dirty="0"/>
              <a:t> </a:t>
            </a:r>
            <a:r>
              <a:rPr lang="it-IT" sz="2000" dirty="0" err="1"/>
              <a:t>advantageous</a:t>
            </a:r>
            <a:r>
              <a:rPr lang="it-IT" sz="2000" dirty="0"/>
              <a:t> with an </a:t>
            </a:r>
            <a:r>
              <a:rPr lang="it-IT" sz="2000" dirty="0" err="1"/>
              <a:t>increasing</a:t>
            </a:r>
            <a:r>
              <a:rPr lang="it-IT" sz="2000" dirty="0"/>
              <a:t> </a:t>
            </a:r>
            <a:r>
              <a:rPr lang="it-IT" sz="2000" dirty="0" err="1"/>
              <a:t>number</a:t>
            </a:r>
            <a:r>
              <a:rPr lang="it-IT" sz="2000" dirty="0"/>
              <a:t> of </a:t>
            </a:r>
            <a:r>
              <a:rPr lang="it-IT" sz="2000" dirty="0" err="1"/>
              <a:t>variables</a:t>
            </a:r>
            <a:r>
              <a:rPr lang="it-IT" sz="2000" dirty="0"/>
              <a:t> </a:t>
            </a:r>
            <a:r>
              <a:rPr lang="it-IT" sz="2000" dirty="0" err="1"/>
              <a:t>involved</a:t>
            </a:r>
            <a:r>
              <a:rPr lang="it-IT" sz="2000" dirty="0"/>
              <a:t>, </a:t>
            </a:r>
            <a:r>
              <a:rPr lang="it-IT" sz="2000" dirty="0" err="1"/>
              <a:t>enabling</a:t>
            </a:r>
            <a:r>
              <a:rPr lang="it-IT" sz="2000" dirty="0"/>
              <a:t> a </a:t>
            </a:r>
            <a:r>
              <a:rPr lang="it-IT" sz="2000" dirty="0" err="1"/>
              <a:t>significant</a:t>
            </a:r>
            <a:r>
              <a:rPr lang="it-IT" sz="2000" dirty="0"/>
              <a:t> </a:t>
            </a:r>
            <a:r>
              <a:rPr lang="it-IT" sz="2000" dirty="0" err="1"/>
              <a:t>improvement</a:t>
            </a:r>
            <a:r>
              <a:rPr lang="it-IT" sz="2000" dirty="0"/>
              <a:t> in </a:t>
            </a:r>
            <a:r>
              <a:rPr lang="it-IT" sz="2000" dirty="0" err="1"/>
              <a:t>speedup</a:t>
            </a:r>
            <a:r>
              <a:rPr lang="it-IT" sz="2000" dirty="0"/>
              <a:t>.</a:t>
            </a:r>
            <a:endParaRPr lang="en-US" sz="20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SoA</a:t>
            </a:r>
            <a:r>
              <a:rPr lang="en-US" sz="2000" dirty="0"/>
              <a:t> architecture reduces the execution time.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Vectorization provides a slight improvement in high-dimensional computation.</a:t>
            </a:r>
            <a:endParaRPr lang="en-US" sz="2000" b="0" i="0" u="none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282538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59" end="3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/>
              <p:cNvSpPr txBox="1"/>
              <p:nvPr/>
            </p:nvSpPr>
            <p:spPr>
              <a:xfrm>
                <a:off x="1148623" y="1848791"/>
                <a:ext cx="6873424" cy="38333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Dataset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000" dirty="0"/>
                  <a:t>.</a:t>
                </a:r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Clusters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𝒞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𝒞</m:t>
                            </m:r>
                          </m:e>
                          <m:sub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𝒞</m:t>
                            </m:r>
                          </m:e>
                          <m:sub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dirty="0"/>
                  <a:t>:</a:t>
                </a:r>
              </a:p>
              <a:p>
                <a:pPr lvl="2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Disjointed: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𝒞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∩</m:t>
                    </m:r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𝒞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=∅ ∀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000" dirty="0"/>
                  <a:t>.</a:t>
                </a:r>
              </a:p>
              <a:p>
                <a:pPr lvl="2" indent="-457200">
                  <a:spcAft>
                    <a:spcPts val="1200"/>
                  </a:spcAft>
                  <a:buFont typeface="Courier New" panose="02070309020205020404" pitchFamily="49" charset="0"/>
                  <a:buChar char="o"/>
                </a:pPr>
                <a:r>
                  <a:rPr lang="en-US" sz="2000" b="1" dirty="0"/>
                  <a:t>Centroid</a:t>
                </a:r>
                <a:r>
                  <a:rPr lang="en-US" sz="20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𝒞</m:t>
                                </m:r>
                              </m:e>
                              <m:sub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𝜖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𝒞</m:t>
                            </m:r>
                          </m:e>
                          <m:sub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sub>
                      <m:sup/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nary>
                    <m:r>
                      <a:rPr lang="it-IT" sz="20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000" b="1" dirty="0"/>
              </a:p>
              <a:p>
                <a:pPr marL="45720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2000" dirty="0"/>
                  <a:t>Goal: minimize the within-cluster sum-of-square criterion, called </a:t>
                </a:r>
                <a:r>
                  <a:rPr lang="en-US" sz="2000" b="1" dirty="0"/>
                  <a:t>inertia</a:t>
                </a:r>
                <a:r>
                  <a:rPr lang="en-US" sz="2000" dirty="0"/>
                  <a:t>.</a:t>
                </a:r>
              </a:p>
              <a:p>
                <a:pPr lvl="1" indent="-457200"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func>
                            <m:funcPr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it-IT" i="0" smtClean="0"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e>
                                <m:lim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m:rPr>
                                      <m:brk m:alnAt="7"/>
                                    </m:r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𝒞</m:t>
                                  </m:r>
                                </m:lim>
                              </m:limLow>
                            </m:fName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9" name="CasellaDiTes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623" y="1848791"/>
                <a:ext cx="6873424" cy="3833357"/>
              </a:xfrm>
              <a:prstGeom prst="rect">
                <a:avLst/>
              </a:prstGeom>
              <a:blipFill>
                <a:blip r:embed="rId4"/>
                <a:stretch>
                  <a:fillRect l="-798" t="-79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Introduction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844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Algorithm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/>
              <p:cNvSpPr txBox="1"/>
              <p:nvPr/>
            </p:nvSpPr>
            <p:spPr>
              <a:xfrm>
                <a:off x="788276" y="2259231"/>
                <a:ext cx="6076189" cy="36317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it-IT" sz="2000" b="1" dirty="0" err="1"/>
                  <a:t>Initialization</a:t>
                </a:r>
                <a:r>
                  <a:rPr lang="it-IT" sz="2000" dirty="0"/>
                  <a:t>: </a:t>
                </a:r>
                <a:r>
                  <a:rPr lang="it-IT" sz="2000" dirty="0" err="1"/>
                  <a:t>given</a:t>
                </a:r>
                <a:r>
                  <a:rPr lang="it-IT" sz="2000" dirty="0"/>
                  <a:t> </a:t>
                </a:r>
                <a:r>
                  <a:rPr lang="it-IT" sz="2000" b="0" i="0" u="none" strike="noStrike" baseline="0" dirty="0"/>
                  <a:t>dataset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ea typeface="Cambria Math" panose="02040503050406030204" pitchFamily="18" charset="0"/>
                      </a:rPr>
                      <m:t>𝒳</m:t>
                    </m:r>
                    <m:r>
                      <a:rPr lang="it-IT" sz="2000" b="0" i="1" smtClean="0">
                        <a:ea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it-IT" sz="2000" b="0" i="1" smtClean="0"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000" b="0" i="1" smtClean="0"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sz="2000" b="0" i="1" smtClean="0">
                        <a:ea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it-IT" sz="2000" b="0" i="1" smtClean="0"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2000" b="0" i="1" smtClean="0">
                            <a:ea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it-IT" sz="2000" b="0" i="1" smtClean="0">
                        <a:ea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000" dirty="0"/>
                  <a:t> </a:t>
                </a:r>
                <a:r>
                  <a:rPr lang="it-IT" sz="2000" b="0" i="0" u="none" strike="noStrike" baseline="0" dirty="0"/>
                  <a:t>of</a:t>
                </a:r>
                <a:r>
                  <a:rPr lang="it-IT" sz="2000" dirty="0"/>
                  <a:t> </a:t>
                </a:r>
                <a14:m>
                  <m:oMath xmlns:m="http://schemas.openxmlformats.org/officeDocument/2006/math">
                    <m:r>
                      <a:rPr lang="pt-BR" sz="2000" b="0" i="1" u="none" strike="noStrike" baseline="0" dirty="0" smtClean="0"/>
                      <m:t>𝑁</m:t>
                    </m:r>
                  </m:oMath>
                </a14:m>
                <a:r>
                  <a:rPr lang="pt-BR" sz="2000" b="0" i="0" u="none" strike="noStrike" baseline="0" dirty="0"/>
                  <a:t> multidimensional samples, choose </a:t>
                </a:r>
                <a14:m>
                  <m:oMath xmlns:m="http://schemas.openxmlformats.org/officeDocument/2006/math">
                    <m:r>
                      <a:rPr lang="pt-BR" sz="2000" b="0" i="1" u="none" strike="noStrike" baseline="0" dirty="0" smtClean="0"/>
                      <m:t>𝐾</m:t>
                    </m:r>
                  </m:oMath>
                </a14:m>
                <a:r>
                  <a:rPr lang="pt-BR" sz="2000" b="0" i="0" u="none" strike="noStrike" baseline="0" dirty="0"/>
                  <a:t> random initial </a:t>
                </a:r>
                <a:r>
                  <a:rPr lang="en-US" sz="2000" b="0" i="0" u="none" strike="noStrike" baseline="0" dirty="0"/>
                  <a:t>cluster centroids from the dataset.</a:t>
                </a:r>
              </a:p>
              <a:p>
                <a:pPr marL="457200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b="1" i="0" u="none" strike="noStrike" baseline="0" dirty="0"/>
                  <a:t>Assignments</a:t>
                </a:r>
                <a:r>
                  <a:rPr lang="en-US" sz="2000" b="0" i="0" u="none" strike="noStrike" baseline="0" dirty="0"/>
                  <a:t>: assign each data point to the centroid of the nearest cluster based on a distance metric (</a:t>
                </a:r>
                <a:r>
                  <a:rPr lang="it-IT" sz="2000" b="0" i="0" u="none" strike="noStrike" baseline="0" dirty="0" err="1"/>
                  <a:t>Euclidean</a:t>
                </a:r>
                <a:r>
                  <a:rPr lang="it-IT" sz="2000" b="0" i="0" u="none" strike="noStrike" baseline="0" dirty="0"/>
                  <a:t> </a:t>
                </a:r>
                <a:r>
                  <a:rPr lang="it-IT" sz="2000" b="0" i="0" u="none" strike="noStrike" baseline="0" dirty="0" err="1"/>
                  <a:t>distance</a:t>
                </a:r>
                <a:r>
                  <a:rPr lang="it-IT" sz="2000" b="0" i="0" u="none" strike="noStrike" baseline="0" dirty="0"/>
                  <a:t>).</a:t>
                </a:r>
                <a:endParaRPr lang="it-IT" sz="2000" b="1" dirty="0"/>
              </a:p>
              <a:p>
                <a:pPr marL="457200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b="1" i="0" u="none" strike="noStrike" baseline="0" dirty="0"/>
                  <a:t>Updates</a:t>
                </a:r>
                <a:r>
                  <a:rPr lang="en-US" sz="2000" b="0" i="0" u="none" strike="noStrike" baseline="0" dirty="0"/>
                  <a:t>: update cluster centroids by calculating the mean of all data points assigned to each cluster.</a:t>
                </a:r>
              </a:p>
              <a:p>
                <a:pPr marL="457200" indent="-457200"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000" b="1" i="0" dirty="0">
                    <a:effectLst/>
                  </a:rPr>
                  <a:t>Repeat</a:t>
                </a:r>
                <a:r>
                  <a:rPr lang="en-US" sz="2000" b="0" i="0" dirty="0">
                    <a:effectLst/>
                  </a:rPr>
                  <a:t>: repeat steps 2 and 3 until convergence is achieved.</a:t>
                </a:r>
                <a:endParaRPr lang="en-US" sz="2000" b="0" i="0" u="none" strike="noStrike" baseline="0" dirty="0"/>
              </a:p>
            </p:txBody>
          </p:sp>
        </mc:Choice>
        <mc:Fallback>
          <p:sp>
            <p:nvSpPr>
              <p:cNvPr id="9" name="CasellaDiTes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276" y="2259231"/>
                <a:ext cx="6076189" cy="3631763"/>
              </a:xfrm>
              <a:prstGeom prst="rect">
                <a:avLst/>
              </a:prstGeom>
              <a:blipFill>
                <a:blip r:embed="rId4"/>
                <a:stretch>
                  <a:fillRect l="-1103" t="-1176" r="-903" b="-218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4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Algorithm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026" name="Picture 2" descr="1. k initial &quot;means&quot; (in this case k=3) are randomly generated within the data domain (shown in color).">
            <a:extLst>
              <a:ext uri="{FF2B5EF4-FFF2-40B4-BE49-F238E27FC236}">
                <a16:creationId xmlns:a16="http://schemas.microsoft.com/office/drawing/2014/main" id="{A5DD7176-6F4F-4C6A-8730-8DB23308B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0272" y="2028725"/>
            <a:ext cx="1201543" cy="1159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. k clusters are created by associating every observation with the nearest mean. The partitions here represent the Voronoi diagram generated by the means.">
            <a:extLst>
              <a:ext uri="{FF2B5EF4-FFF2-40B4-BE49-F238E27FC236}">
                <a16:creationId xmlns:a16="http://schemas.microsoft.com/office/drawing/2014/main" id="{49E11252-3E74-4868-9FF3-4EB258280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2741" y="3209004"/>
            <a:ext cx="979347" cy="845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3. The centroid of each of the k clusters becomes the new mean.">
            <a:extLst>
              <a:ext uri="{FF2B5EF4-FFF2-40B4-BE49-F238E27FC236}">
                <a16:creationId xmlns:a16="http://schemas.microsoft.com/office/drawing/2014/main" id="{4EBD2829-5CC8-4130-87FA-45801D082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2641" y="4102096"/>
            <a:ext cx="1236803" cy="1067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4. Steps 2 and 3 are repeated until convergence has been reached.">
            <a:extLst>
              <a:ext uri="{FF2B5EF4-FFF2-40B4-BE49-F238E27FC236}">
                <a16:creationId xmlns:a16="http://schemas.microsoft.com/office/drawing/2014/main" id="{C81E95FD-C8B6-468F-A551-5A39D61F4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1368" y="5248982"/>
            <a:ext cx="979347" cy="845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924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148623" y="2292330"/>
            <a:ext cx="68734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000" dirty="0"/>
              <a:t>Convergence criteria:</a:t>
            </a:r>
            <a:endParaRPr lang="it-IT" sz="2000" i="1" dirty="0"/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No shifts in centroids (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EPSILON = 1e-6</a:t>
            </a:r>
            <a:r>
              <a:rPr lang="en-US" sz="2000" b="0" i="0" dirty="0">
                <a:effectLst/>
              </a:rPr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N</a:t>
            </a:r>
            <a:r>
              <a:rPr lang="en-US" sz="2000" b="0" i="0" dirty="0">
                <a:effectLst/>
              </a:rPr>
              <a:t>o change in the allocation of points.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R</a:t>
            </a:r>
            <a:r>
              <a:rPr lang="en-US" sz="2000" b="0" i="0" dirty="0">
                <a:effectLst/>
              </a:rPr>
              <a:t>eaching the minimum sum of distances.</a:t>
            </a:r>
            <a:endParaRPr lang="en-US" sz="20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Maximum limit of iterations (</a:t>
            </a:r>
            <a:r>
              <a:rPr lang="en-US" sz="2000" dirty="0">
                <a:latin typeface="Consolas" panose="020B0609020204030204" pitchFamily="49" charset="0"/>
              </a:rPr>
              <a:t>MAX_ITERATIONS = 500</a:t>
            </a:r>
            <a:r>
              <a:rPr lang="en-US" sz="2000" dirty="0"/>
              <a:t>).</a:t>
            </a:r>
            <a:endParaRPr lang="en-US" sz="2000" b="0" i="0" dirty="0">
              <a:effectLst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5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Introduction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142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148623" y="2292330"/>
            <a:ext cx="68734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000" dirty="0"/>
              <a:t>Convergence criteria:</a:t>
            </a:r>
            <a:endParaRPr lang="it-IT" sz="2000" i="1" dirty="0"/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No shifts in centroids (</a:t>
            </a:r>
            <a:r>
              <a:rPr lang="en-US" sz="2000" b="0" i="0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EPSILON = 1e-6</a:t>
            </a:r>
            <a:r>
              <a:rPr lang="en-US" sz="2000" b="0" i="0" dirty="0">
                <a:effectLst/>
              </a:rPr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N</a:t>
            </a:r>
            <a:r>
              <a:rPr lang="en-US" sz="2000" b="0" i="0" dirty="0">
                <a:effectLst/>
              </a:rPr>
              <a:t>o change in the allocation of points.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R</a:t>
            </a:r>
            <a:r>
              <a:rPr lang="en-US" sz="2000" b="0" i="0" dirty="0">
                <a:effectLst/>
              </a:rPr>
              <a:t>eaching the minimum sum of distances.</a:t>
            </a:r>
            <a:endParaRPr lang="en-US" sz="20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Maximum limit of iterations (</a:t>
            </a:r>
            <a:r>
              <a:rPr lang="en-US" sz="2000" dirty="0">
                <a:latin typeface="Consolas" panose="020B0609020204030204" pitchFamily="49" charset="0"/>
              </a:rPr>
              <a:t>MAX_ITERATIONS = 500</a:t>
            </a:r>
            <a:r>
              <a:rPr lang="en-US" sz="2000" dirty="0"/>
              <a:t>).</a:t>
            </a:r>
            <a:endParaRPr lang="en-US" sz="2000" b="0" i="0" dirty="0">
              <a:effectLst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5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Introduction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807803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148623" y="2292330"/>
            <a:ext cx="68734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000" dirty="0"/>
              <a:t>Convergence criteria:</a:t>
            </a:r>
            <a:endParaRPr lang="it-IT" sz="2000" i="1" dirty="0"/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</a:rPr>
              <a:t>No shifts in centroids (</a:t>
            </a:r>
            <a:r>
              <a:rPr lang="en-US" sz="2000" b="0" i="0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EPSILON = 1e-6</a:t>
            </a:r>
            <a:r>
              <a:rPr lang="en-US" sz="2000" b="0" i="0" dirty="0">
                <a:effectLst/>
              </a:rPr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N</a:t>
            </a:r>
            <a:r>
              <a:rPr lang="en-US" sz="2000" b="0" i="0" dirty="0">
                <a:effectLst/>
              </a:rPr>
              <a:t>o change in the allocation of points.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dirty="0"/>
              <a:t>R</a:t>
            </a:r>
            <a:r>
              <a:rPr lang="en-US" sz="2000" b="0" i="0" dirty="0">
                <a:effectLst/>
              </a:rPr>
              <a:t>eaching the minimum sum of distances.</a:t>
            </a:r>
            <a:endParaRPr lang="en-US" sz="20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Maximum limit of iterations (</a:t>
            </a:r>
            <a:r>
              <a:rPr lang="en-US" sz="2000" dirty="0">
                <a:highlight>
                  <a:srgbClr val="FFFF00"/>
                </a:highlight>
                <a:latin typeface="Consolas" panose="020B0609020204030204" pitchFamily="49" charset="0"/>
              </a:rPr>
              <a:t>MAX_ITERATIONS = 500</a:t>
            </a:r>
            <a:r>
              <a:rPr lang="en-US" sz="2000" dirty="0"/>
              <a:t>).</a:t>
            </a:r>
            <a:endParaRPr lang="en-US" sz="2000" b="0" i="0" dirty="0">
              <a:effectLst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5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Introduction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38916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Sequential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implementation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6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6AEE676-3A4D-4A17-9EAD-D9B9056045DE}"/>
              </a:ext>
            </a:extLst>
          </p:cNvPr>
          <p:cNvSpPr txBox="1"/>
          <p:nvPr/>
        </p:nvSpPr>
        <p:spPr>
          <a:xfrm>
            <a:off x="555366" y="2019062"/>
            <a:ext cx="805993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Consolas" panose="020B0609020204030204" pitchFamily="49" charset="0"/>
              </a:rPr>
              <a:t>Point</a:t>
            </a:r>
            <a:r>
              <a:rPr lang="en-US" sz="2000" b="0" i="0" dirty="0">
                <a:effectLst/>
              </a:rPr>
              <a:t>: class </a:t>
            </a:r>
            <a:r>
              <a:rPr lang="it-IT" sz="2000" b="0" i="0" u="none" strike="noStrike" baseline="0" dirty="0" err="1"/>
              <a:t>representing</a:t>
            </a:r>
            <a:r>
              <a:rPr lang="it-IT" sz="2000" b="0" i="0" u="none" strike="noStrike" baseline="0" dirty="0"/>
              <a:t> a </a:t>
            </a:r>
            <a:r>
              <a:rPr lang="it-IT" sz="2000" b="0" i="0" u="none" strike="noStrike" baseline="0" dirty="0" err="1"/>
              <a:t>multidimensional</a:t>
            </a:r>
            <a:r>
              <a:rPr lang="it-IT" sz="2000" b="0" i="0" u="none" strike="noStrike" baseline="0" dirty="0"/>
              <a:t> data point.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u="none" strike="noStrike" baseline="0" dirty="0">
                <a:latin typeface="Consolas" panose="020B0609020204030204" pitchFamily="49" charset="0"/>
              </a:rPr>
              <a:t>coordinates</a:t>
            </a:r>
            <a:r>
              <a:rPr lang="en-US" sz="2000" b="0" i="0" u="none" strike="noStrike" baseline="0" dirty="0"/>
              <a:t>: coordinates of data point 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vector&lt;double&gt;</a:t>
            </a:r>
            <a:r>
              <a:rPr lang="en-US" sz="2000" b="0" i="0" u="none" strike="noStrike" baseline="0" dirty="0"/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u="none" strike="noStrike" baseline="0" dirty="0" err="1">
                <a:latin typeface="Consolas" panose="020B0609020204030204" pitchFamily="49" charset="0"/>
              </a:rPr>
              <a:t>pointId</a:t>
            </a:r>
            <a:r>
              <a:rPr lang="en-US" sz="2000" b="0" i="0" u="none" strike="noStrike" baseline="0" dirty="0"/>
              <a:t>: unique identifier of data point 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int</a:t>
            </a:r>
            <a:r>
              <a:rPr lang="en-US" sz="2000" b="0" i="0" u="none" strike="noStrike" baseline="0" dirty="0"/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sz="20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it-IT" sz="2000" dirty="0">
                <a:solidFill>
                  <a:srgbClr val="000000"/>
                </a:solidFill>
              </a:rPr>
              <a:t>: </a:t>
            </a:r>
            <a:r>
              <a:rPr lang="it-IT" sz="2000" dirty="0" err="1">
                <a:solidFill>
                  <a:srgbClr val="000000"/>
                </a:solidFill>
              </a:rPr>
              <a:t>identifier</a:t>
            </a:r>
            <a:r>
              <a:rPr lang="it-IT" sz="2000" dirty="0">
                <a:solidFill>
                  <a:srgbClr val="000000"/>
                </a:solidFill>
              </a:rPr>
              <a:t> of </a:t>
            </a:r>
            <a:r>
              <a:rPr lang="it-IT" sz="2000" dirty="0" err="1">
                <a:solidFill>
                  <a:srgbClr val="000000"/>
                </a:solidFill>
              </a:rPr>
              <a:t>assigned</a:t>
            </a:r>
            <a:r>
              <a:rPr lang="it-IT" sz="2000" dirty="0">
                <a:solidFill>
                  <a:srgbClr val="000000"/>
                </a:solidFill>
              </a:rPr>
              <a:t> cluster </a:t>
            </a:r>
            <a:r>
              <a:rPr lang="en-US" sz="2000" b="0" i="0" u="none" strike="noStrike" baseline="0" dirty="0"/>
              <a:t>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int</a:t>
            </a:r>
            <a:r>
              <a:rPr lang="en-US" sz="2000" b="0" i="0" u="none" strike="noStrike" baseline="0" dirty="0"/>
              <a:t>). Initialize to default value 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-1</a:t>
            </a:r>
            <a:r>
              <a:rPr lang="en-US" sz="2000" b="0" i="0" u="none" strike="noStrike" baseline="0" dirty="0"/>
              <a:t>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Consolas" panose="020B0609020204030204" pitchFamily="49" charset="0"/>
              </a:rPr>
              <a:t>Centroid</a:t>
            </a:r>
            <a:r>
              <a:rPr lang="en-US" sz="2000" b="0" i="0" dirty="0">
                <a:effectLst/>
              </a:rPr>
              <a:t>: class </a:t>
            </a:r>
            <a:r>
              <a:rPr lang="it-IT" sz="2000" b="0" i="0" u="none" strike="noStrike" baseline="0" dirty="0" err="1"/>
              <a:t>representing</a:t>
            </a:r>
            <a:r>
              <a:rPr lang="it-IT" sz="2000" b="0" i="0" u="none" strike="noStrike" baseline="0" dirty="0"/>
              <a:t> a </a:t>
            </a:r>
            <a:r>
              <a:rPr lang="it-IT" sz="2000" b="0" i="0" u="none" strike="noStrike" baseline="0" dirty="0" err="1"/>
              <a:t>multidimensional</a:t>
            </a:r>
            <a:r>
              <a:rPr lang="it-IT" sz="2000" b="0" i="0" u="none" strike="noStrike" baseline="0" dirty="0"/>
              <a:t> </a:t>
            </a:r>
            <a:r>
              <a:rPr lang="it-IT" sz="2000" b="0" i="0" u="none" strike="noStrike" baseline="0" dirty="0" err="1"/>
              <a:t>centroid</a:t>
            </a:r>
            <a:r>
              <a:rPr lang="it-IT" sz="2000" b="0" i="0" u="none" strike="noStrike" baseline="0" dirty="0"/>
              <a:t> of a cluster.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2000" b="0" i="0" u="none" strike="noStrike" baseline="0" dirty="0">
                <a:latin typeface="Consolas" panose="020B0609020204030204" pitchFamily="49" charset="0"/>
              </a:rPr>
              <a:t>coordinates</a:t>
            </a:r>
            <a:r>
              <a:rPr lang="en-US" sz="2000" b="0" i="0" u="none" strike="noStrike" baseline="0" dirty="0"/>
              <a:t>: </a:t>
            </a:r>
            <a:r>
              <a:rPr lang="en-US" sz="2000" b="0" i="0" u="none" strike="noStrike" baseline="0" dirty="0" err="1"/>
              <a:t>coorindates</a:t>
            </a:r>
            <a:r>
              <a:rPr lang="en-US" sz="2000" b="0" i="0" u="none" strike="noStrike" baseline="0" dirty="0"/>
              <a:t> of centroid 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vector&lt;double&gt;</a:t>
            </a:r>
            <a:r>
              <a:rPr lang="en-US" sz="2000" b="0" i="0" u="none" strike="noStrike" baseline="0" dirty="0"/>
              <a:t>).</a:t>
            </a:r>
          </a:p>
          <a:p>
            <a:pPr marL="914400" lvl="1" indent="-4572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it-IT" sz="2000" dirty="0">
                <a:solidFill>
                  <a:srgbClr val="000000"/>
                </a:solidFill>
              </a:rPr>
              <a:t>: </a:t>
            </a:r>
            <a:r>
              <a:rPr lang="en-US" sz="2000" b="0" i="0" u="none" strike="noStrike" baseline="0" dirty="0"/>
              <a:t>unique </a:t>
            </a:r>
            <a:r>
              <a:rPr lang="it-IT" sz="2000" dirty="0" err="1">
                <a:solidFill>
                  <a:srgbClr val="000000"/>
                </a:solidFill>
              </a:rPr>
              <a:t>identifier</a:t>
            </a:r>
            <a:r>
              <a:rPr lang="it-IT" sz="2000" dirty="0">
                <a:solidFill>
                  <a:srgbClr val="000000"/>
                </a:solidFill>
              </a:rPr>
              <a:t> of </a:t>
            </a:r>
            <a:r>
              <a:rPr lang="it-IT" sz="2000" dirty="0" err="1">
                <a:solidFill>
                  <a:srgbClr val="000000"/>
                </a:solidFill>
              </a:rPr>
              <a:t>assigned</a:t>
            </a:r>
            <a:r>
              <a:rPr lang="it-IT" sz="2000" dirty="0">
                <a:solidFill>
                  <a:srgbClr val="000000"/>
                </a:solidFill>
              </a:rPr>
              <a:t> cluster </a:t>
            </a:r>
            <a:r>
              <a:rPr lang="en-US" sz="2000" b="0" i="0" u="none" strike="noStrike" baseline="0" dirty="0"/>
              <a:t>(</a:t>
            </a:r>
            <a:r>
              <a:rPr lang="en-US" sz="2000" b="0" i="0" u="none" strike="noStrike" baseline="0" dirty="0">
                <a:latin typeface="Consolas" panose="020B0609020204030204" pitchFamily="49" charset="0"/>
              </a:rPr>
              <a:t>int</a:t>
            </a:r>
            <a:r>
              <a:rPr lang="en-US" sz="2000" b="0" i="0" u="none" strike="noStrike" baseline="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628840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145"/>
            <a:ext cx="9170670" cy="6875145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7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864465" y="136525"/>
            <a:ext cx="1829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K-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Means</a:t>
            </a:r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 Clustering with </a:t>
            </a:r>
            <a:r>
              <a:rPr lang="it-IT" sz="800" b="1" dirty="0" err="1">
                <a:solidFill>
                  <a:schemeClr val="bg1"/>
                </a:solidFill>
                <a:latin typeface="Arial"/>
                <a:cs typeface="Arial"/>
              </a:rPr>
              <a:t>OpenMP</a:t>
            </a:r>
            <a:endParaRPr lang="it-IT" sz="8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algn="r"/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Sequential</a:t>
            </a:r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800" dirty="0" err="1">
                <a:solidFill>
                  <a:schemeClr val="bg1"/>
                </a:solidFill>
                <a:latin typeface="Arial"/>
                <a:cs typeface="Arial"/>
              </a:rPr>
              <a:t>implementation</a:t>
            </a:r>
            <a:endParaRPr lang="it-IT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019F25A-189B-4E4E-BCF0-0BE0E0331040}"/>
              </a:ext>
            </a:extLst>
          </p:cNvPr>
          <p:cNvSpPr txBox="1"/>
          <p:nvPr/>
        </p:nvSpPr>
        <p:spPr>
          <a:xfrm>
            <a:off x="1319370" y="1484816"/>
            <a:ext cx="65319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Point in multidimensional space.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vector&lt;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Vector of coordinates.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Identifier of the point.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Identifier of the cluster to which the point belongs.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Point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pointId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DCC5533-0FA9-4C71-9EA5-D804A1C07EB0}"/>
              </a:ext>
            </a:extLst>
          </p:cNvPr>
          <p:cNvSpPr txBox="1"/>
          <p:nvPr/>
        </p:nvSpPr>
        <p:spPr>
          <a:xfrm>
            <a:off x="1319370" y="3973359"/>
            <a:ext cx="65319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in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multidimensional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space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{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of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it-IT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Identifier</a:t>
            </a:r>
            <a:r>
              <a:rPr lang="it-IT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of the cluster.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Centroid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coordinates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clusterId</a:t>
            </a:r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};</a:t>
            </a:r>
            <a:endParaRPr lang="it-IT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0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</TotalTime>
  <Words>3757</Words>
  <Application>Microsoft Office PowerPoint</Application>
  <PresentationFormat>Presentazione su schermo (4:3)</PresentationFormat>
  <Paragraphs>520</Paragraphs>
  <Slides>26</Slides>
  <Notes>25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26</vt:i4>
      </vt:variant>
    </vt:vector>
  </HeadingPairs>
  <TitlesOfParts>
    <vt:vector size="32" baseType="lpstr">
      <vt:lpstr>Arial</vt:lpstr>
      <vt:lpstr>Calibri</vt:lpstr>
      <vt:lpstr>Cambria Math</vt:lpstr>
      <vt:lpstr>Consolas</vt:lpstr>
      <vt:lpstr>Courier New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susanna</dc:creator>
  <cp:lastModifiedBy>Davide Del Bimbo</cp:lastModifiedBy>
  <cp:revision>57</cp:revision>
  <dcterms:created xsi:type="dcterms:W3CDTF">2012-12-06T09:21:12Z</dcterms:created>
  <dcterms:modified xsi:type="dcterms:W3CDTF">2023-11-10T12:09:14Z</dcterms:modified>
</cp:coreProperties>
</file>

<file path=docProps/thumbnail.jpeg>
</file>